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1" r:id="rId8"/>
    <p:sldId id="265"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9" d="100"/>
          <a:sy n="49" d="100"/>
        </p:scale>
        <p:origin x="-102" y="-4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AA559A15-F749-494C-95BF-0BF420F493F9}" type="datetimeFigureOut">
              <a:rPr lang="en-CA" smtClean="0"/>
              <a:t>11/10/2012</a:t>
            </a:fld>
            <a:endParaRPr lang="en-CA"/>
          </a:p>
        </p:txBody>
      </p:sp>
      <p:sp>
        <p:nvSpPr>
          <p:cNvPr id="8" name="Slide Number Placeholder 7"/>
          <p:cNvSpPr>
            <a:spLocks noGrp="1"/>
          </p:cNvSpPr>
          <p:nvPr>
            <p:ph type="sldNum" sz="quarter" idx="11"/>
          </p:nvPr>
        </p:nvSpPr>
        <p:spPr/>
        <p:txBody>
          <a:bodyPr/>
          <a:lstStyle/>
          <a:p>
            <a:fld id="{D062580C-4E04-49BD-B0E0-47B1DEB00C8B}" type="slidenum">
              <a:rPr lang="en-CA" smtClean="0"/>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559A15-F749-494C-95BF-0BF420F493F9}" type="datetimeFigureOut">
              <a:rPr lang="en-CA" smtClean="0"/>
              <a:t>11/10/2012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559A15-F749-494C-95BF-0BF420F493F9}" type="datetimeFigureOut">
              <a:rPr lang="en-CA" smtClean="0"/>
              <a:t>11/10/2012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AA559A15-F749-494C-95BF-0BF420F493F9}" type="datetimeFigureOut">
              <a:rPr lang="en-CA" smtClean="0"/>
              <a:t>11/10/2012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A559A15-F749-494C-95BF-0BF420F493F9}" type="datetimeFigureOut">
              <a:rPr lang="en-CA" smtClean="0"/>
              <a:t>11/10/2012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062580C-4E04-49BD-B0E0-47B1DEB00C8B}" type="slidenum">
              <a:rPr lang="en-CA" smtClean="0"/>
              <a:t>‹#›</a:t>
            </a:fld>
            <a:endParaRPr lang="en-C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AA559A15-F749-494C-95BF-0BF420F493F9}" type="datetimeFigureOut">
              <a:rPr lang="en-CA" smtClean="0"/>
              <a:t>11/10/2012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62580C-4E04-49BD-B0E0-47B1DEB00C8B}" type="slidenum">
              <a:rPr lang="en-CA" smtClean="0"/>
              <a:t>‹#›</a:t>
            </a:fld>
            <a:endParaRPr lang="en-CA"/>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A559A15-F749-494C-95BF-0BF420F493F9}" type="datetimeFigureOut">
              <a:rPr lang="en-CA" smtClean="0"/>
              <a:t>11/10/2012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062580C-4E04-49BD-B0E0-47B1DEB00C8B}" type="slidenum">
              <a:rPr lang="en-CA" smtClean="0"/>
              <a:t>‹#›</a:t>
            </a:fld>
            <a:endParaRPr lang="en-CA"/>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A559A15-F749-494C-95BF-0BF420F493F9}" type="datetimeFigureOut">
              <a:rPr lang="en-CA" smtClean="0"/>
              <a:t>11/10/2012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559A15-F749-494C-95BF-0BF420F493F9}" type="datetimeFigureOut">
              <a:rPr lang="en-CA" smtClean="0"/>
              <a:t>11/10/2012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559A15-F749-494C-95BF-0BF420F493F9}" type="datetimeFigureOut">
              <a:rPr lang="en-CA" smtClean="0"/>
              <a:t>11/10/2012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A559A15-F749-494C-95BF-0BF420F493F9}" type="datetimeFigureOut">
              <a:rPr lang="en-CA" smtClean="0"/>
              <a:t>11/10/2012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062580C-4E04-49BD-B0E0-47B1DEB00C8B}"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AA559A15-F749-494C-95BF-0BF420F493F9}" type="datetimeFigureOut">
              <a:rPr lang="en-CA" smtClean="0"/>
              <a:t>11/10/2012</a:t>
            </a:fld>
            <a:endParaRPr lang="en-C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C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D062580C-4E04-49BD-B0E0-47B1DEB00C8B}" type="slidenum">
              <a:rPr lang="en-CA" smtClean="0"/>
              <a:t>‹#›</a:t>
            </a:fld>
            <a:endParaRPr lang="en-C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Allegory in </a:t>
            </a:r>
            <a:r>
              <a:rPr lang="en-CA" i="1" dirty="0" smtClean="0"/>
              <a:t>Troy</a:t>
            </a:r>
            <a:r>
              <a:rPr lang="en-CA" dirty="0" smtClean="0"/>
              <a:t> and </a:t>
            </a:r>
            <a:r>
              <a:rPr lang="en-CA" i="1" dirty="0" err="1" smtClean="0"/>
              <a:t>Haroun</a:t>
            </a:r>
            <a:r>
              <a:rPr lang="en-CA" i="1" dirty="0" smtClean="0"/>
              <a:t> &amp; The Sea of Stories</a:t>
            </a:r>
            <a:endParaRPr lang="en-CA" i="1" dirty="0"/>
          </a:p>
        </p:txBody>
      </p:sp>
      <p:sp>
        <p:nvSpPr>
          <p:cNvPr id="3" name="Subtitle 2"/>
          <p:cNvSpPr>
            <a:spLocks noGrp="1"/>
          </p:cNvSpPr>
          <p:nvPr>
            <p:ph type="subTitle" idx="1"/>
          </p:nvPr>
        </p:nvSpPr>
        <p:spPr/>
        <p:txBody>
          <a:bodyPr/>
          <a:lstStyle/>
          <a:p>
            <a:r>
              <a:rPr lang="en-CA" dirty="0" smtClean="0"/>
              <a:t>(Or how to do a 180 and save the relevance of a film watched in class)</a:t>
            </a:r>
            <a:endParaRPr lang="en-CA" dirty="0"/>
          </a:p>
        </p:txBody>
      </p:sp>
    </p:spTree>
    <p:extLst>
      <p:ext uri="{BB962C8B-B14F-4D97-AF65-F5344CB8AC3E}">
        <p14:creationId xmlns:p14="http://schemas.microsoft.com/office/powerpoint/2010/main" val="1362059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t>Haroun</a:t>
            </a:r>
            <a:r>
              <a:rPr lang="en-CA" dirty="0" smtClean="0"/>
              <a:t> and the Sea of Stories</a:t>
            </a:r>
            <a:endParaRPr lang="en-CA" dirty="0"/>
          </a:p>
        </p:txBody>
      </p:sp>
      <p:sp>
        <p:nvSpPr>
          <p:cNvPr id="3" name="Content Placeholder 2"/>
          <p:cNvSpPr>
            <a:spLocks noGrp="1"/>
          </p:cNvSpPr>
          <p:nvPr>
            <p:ph idx="1"/>
          </p:nvPr>
        </p:nvSpPr>
        <p:spPr/>
        <p:txBody>
          <a:bodyPr/>
          <a:lstStyle/>
          <a:p>
            <a:r>
              <a:rPr lang="en-CA" dirty="0" smtClean="0"/>
              <a:t>Salman Rushdie wrote what looks like a children’s story about </a:t>
            </a:r>
            <a:r>
              <a:rPr lang="en-CA" dirty="0" err="1" smtClean="0"/>
              <a:t>Haroun</a:t>
            </a:r>
            <a:r>
              <a:rPr lang="en-CA" dirty="0" smtClean="0"/>
              <a:t>, but is there an allegorical link to something else in there?</a:t>
            </a:r>
          </a:p>
          <a:p>
            <a:r>
              <a:rPr lang="en-CA" dirty="0" smtClean="0"/>
              <a:t>Earlier, someone mentioned a “bounty”?</a:t>
            </a:r>
          </a:p>
          <a:p>
            <a:r>
              <a:rPr lang="en-CA" dirty="0" smtClean="0"/>
              <a:t>Like the paper towels? The chocolate bar? </a:t>
            </a:r>
            <a:r>
              <a:rPr lang="en-CA" dirty="0" err="1" smtClean="0"/>
              <a:t>Not..quite</a:t>
            </a:r>
            <a:r>
              <a:rPr lang="en-CA" dirty="0" smtClean="0"/>
              <a:t>…</a:t>
            </a:r>
          </a:p>
        </p:txBody>
      </p:sp>
    </p:spTree>
    <p:extLst>
      <p:ext uri="{BB962C8B-B14F-4D97-AF65-F5344CB8AC3E}">
        <p14:creationId xmlns:p14="http://schemas.microsoft.com/office/powerpoint/2010/main" val="15087637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t>“Allegory” Definition and Pronunciation (hopefully)</a:t>
            </a:r>
            <a:endParaRPr lang="en-CA" dirty="0"/>
          </a:p>
        </p:txBody>
      </p:sp>
      <p:sp>
        <p:nvSpPr>
          <p:cNvPr id="3" name="Content Placeholder 2"/>
          <p:cNvSpPr>
            <a:spLocks noGrp="1"/>
          </p:cNvSpPr>
          <p:nvPr>
            <p:ph idx="1"/>
          </p:nvPr>
        </p:nvSpPr>
        <p:spPr/>
        <p:txBody>
          <a:bodyPr>
            <a:normAutofit/>
          </a:bodyPr>
          <a:lstStyle/>
          <a:p>
            <a:r>
              <a:rPr lang="en-CA" dirty="0" smtClean="0"/>
              <a:t>“Al -</a:t>
            </a:r>
            <a:r>
              <a:rPr lang="en-CA" dirty="0" err="1" smtClean="0"/>
              <a:t>Leh</a:t>
            </a:r>
            <a:r>
              <a:rPr lang="en-CA" dirty="0" smtClean="0"/>
              <a:t> -Gory”  NOT  “Ah-Leg-</a:t>
            </a:r>
            <a:r>
              <a:rPr lang="en-CA" dirty="0" err="1" smtClean="0"/>
              <a:t>Gorree</a:t>
            </a:r>
            <a:r>
              <a:rPr lang="en-CA" dirty="0" smtClean="0"/>
              <a:t>”</a:t>
            </a:r>
          </a:p>
          <a:p>
            <a:r>
              <a:rPr lang="en-CA" dirty="0" smtClean="0"/>
              <a:t>Add this to your “Glossary of Literary Terms” handout in the definition column:</a:t>
            </a:r>
          </a:p>
          <a:p>
            <a:pPr lvl="1"/>
            <a:r>
              <a:rPr lang="en-CA" sz="2400" dirty="0" smtClean="0"/>
              <a:t>A narrative fiction in which the agents and actions and sometimes the setting as well, are contrived to make coherent sense on the literal level of signification and, and at the same time to signify a second, correlated order of agents, concepts or events.</a:t>
            </a:r>
          </a:p>
          <a:p>
            <a:pPr marL="457200" lvl="1" indent="0">
              <a:buNone/>
            </a:pPr>
            <a:r>
              <a:rPr lang="en-CA" sz="2400" dirty="0" smtClean="0"/>
              <a:t>WAIT – On second thought, don’t write this just yet.</a:t>
            </a:r>
          </a:p>
          <a:p>
            <a:endParaRPr lang="en-CA" dirty="0"/>
          </a:p>
        </p:txBody>
      </p:sp>
    </p:spTree>
    <p:extLst>
      <p:ext uri="{BB962C8B-B14F-4D97-AF65-F5344CB8AC3E}">
        <p14:creationId xmlns:p14="http://schemas.microsoft.com/office/powerpoint/2010/main" val="1880000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Lets translate into “normal speak”</a:t>
            </a:r>
            <a:endParaRPr lang="en-CA" dirty="0"/>
          </a:p>
        </p:txBody>
      </p:sp>
      <p:sp>
        <p:nvSpPr>
          <p:cNvPr id="3" name="Content Placeholder 2"/>
          <p:cNvSpPr>
            <a:spLocks noGrp="1"/>
          </p:cNvSpPr>
          <p:nvPr>
            <p:ph idx="1"/>
          </p:nvPr>
        </p:nvSpPr>
        <p:spPr/>
        <p:txBody>
          <a:bodyPr>
            <a:normAutofit/>
          </a:bodyPr>
          <a:lstStyle/>
          <a:p>
            <a:pPr marL="342900" lvl="1" indent="-342900">
              <a:buFont typeface="Arial" pitchFamily="34" charset="0"/>
              <a:buChar char="•"/>
            </a:pPr>
            <a:r>
              <a:rPr lang="en-CA" sz="3200" dirty="0" smtClean="0"/>
              <a:t>A narrative fiction in which the agents and actions and sometimes the setting as well, are contrived to make coherent sense on the literal level of signification and, and at the same time to signify a second, correlated order of agents, concepts or events.</a:t>
            </a:r>
          </a:p>
          <a:p>
            <a:r>
              <a:rPr lang="en-CA" sz="3200" dirty="0" smtClean="0"/>
              <a:t>Oh crap….</a:t>
            </a:r>
            <a:endParaRPr lang="en-CA" sz="3200" dirty="0"/>
          </a:p>
        </p:txBody>
      </p:sp>
    </p:spTree>
    <p:extLst>
      <p:ext uri="{BB962C8B-B14F-4D97-AF65-F5344CB8AC3E}">
        <p14:creationId xmlns:p14="http://schemas.microsoft.com/office/powerpoint/2010/main" val="1655418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Maybe some examples will help us with the definition.</a:t>
            </a:r>
            <a:endParaRPr lang="en-CA" dirty="0"/>
          </a:p>
        </p:txBody>
      </p:sp>
      <p:sp>
        <p:nvSpPr>
          <p:cNvPr id="3" name="Content Placeholder 2"/>
          <p:cNvSpPr>
            <a:spLocks noGrp="1"/>
          </p:cNvSpPr>
          <p:nvPr>
            <p:ph idx="1"/>
          </p:nvPr>
        </p:nvSpPr>
        <p:spPr/>
        <p:txBody>
          <a:bodyPr>
            <a:normAutofit/>
          </a:bodyPr>
          <a:lstStyle/>
          <a:p>
            <a:r>
              <a:rPr lang="en-CA" dirty="0" smtClean="0"/>
              <a:t>Hmmm what was that movie with the Smurfs from a few years ago?  Right, </a:t>
            </a:r>
            <a:r>
              <a:rPr lang="en-CA" i="1" dirty="0" smtClean="0"/>
              <a:t>Avatar</a:t>
            </a:r>
            <a:r>
              <a:rPr lang="en-CA" dirty="0" smtClean="0"/>
              <a:t>!</a:t>
            </a:r>
          </a:p>
          <a:p>
            <a:pPr lvl="1"/>
            <a:r>
              <a:rPr lang="en-CA" sz="2400" dirty="0" smtClean="0"/>
              <a:t>James Cameron’s </a:t>
            </a:r>
            <a:r>
              <a:rPr lang="en-CA" sz="2400" i="1" dirty="0" smtClean="0"/>
              <a:t>Avatar</a:t>
            </a:r>
            <a:r>
              <a:rPr lang="en-CA" sz="2400" dirty="0" smtClean="0"/>
              <a:t> can be seen as an </a:t>
            </a:r>
            <a:r>
              <a:rPr lang="en-CA" sz="2400" b="1" dirty="0" smtClean="0"/>
              <a:t>allegory</a:t>
            </a:r>
            <a:r>
              <a:rPr lang="en-CA" sz="2400" dirty="0" smtClean="0"/>
              <a:t> of the </a:t>
            </a:r>
            <a:r>
              <a:rPr lang="en-CA" sz="2400" dirty="0" err="1" smtClean="0"/>
              <a:t>colonialization</a:t>
            </a:r>
            <a:r>
              <a:rPr lang="en-CA" sz="2400" dirty="0" smtClean="0"/>
              <a:t> of the America’s by the Europeans in the 15</a:t>
            </a:r>
            <a:r>
              <a:rPr lang="en-CA" sz="2400" baseline="30000" dirty="0" smtClean="0"/>
              <a:t>th</a:t>
            </a:r>
            <a:r>
              <a:rPr lang="en-CA" sz="2400" dirty="0" smtClean="0"/>
              <a:t> and 16</a:t>
            </a:r>
            <a:r>
              <a:rPr lang="en-CA" sz="2400" baseline="30000" dirty="0" smtClean="0"/>
              <a:t>th</a:t>
            </a:r>
            <a:r>
              <a:rPr lang="en-CA" sz="2400" dirty="0" smtClean="0"/>
              <a:t> Centuries.  It could even be considered as an </a:t>
            </a:r>
            <a:r>
              <a:rPr lang="en-CA" sz="2400" b="1" dirty="0" smtClean="0"/>
              <a:t>allegory</a:t>
            </a:r>
            <a:r>
              <a:rPr lang="en-CA" sz="2400" dirty="0" smtClean="0"/>
              <a:t> for humanity’s destruction of rainforests and endangerment of species. </a:t>
            </a:r>
            <a:endParaRPr lang="en-CA" sz="2400" dirty="0"/>
          </a:p>
        </p:txBody>
      </p:sp>
    </p:spTree>
    <p:extLst>
      <p:ext uri="{BB962C8B-B14F-4D97-AF65-F5344CB8AC3E}">
        <p14:creationId xmlns:p14="http://schemas.microsoft.com/office/powerpoint/2010/main" val="2501439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More? No </a:t>
            </a:r>
            <a:r>
              <a:rPr lang="en-CA" dirty="0" err="1" smtClean="0"/>
              <a:t>problimo</a:t>
            </a:r>
            <a:r>
              <a:rPr lang="en-CA" dirty="0" smtClean="0"/>
              <a:t>!</a:t>
            </a:r>
            <a:endParaRPr lang="en-CA" dirty="0"/>
          </a:p>
        </p:txBody>
      </p:sp>
      <p:sp>
        <p:nvSpPr>
          <p:cNvPr id="3" name="Content Placeholder 2"/>
          <p:cNvSpPr>
            <a:spLocks noGrp="1"/>
          </p:cNvSpPr>
          <p:nvPr>
            <p:ph idx="1"/>
          </p:nvPr>
        </p:nvSpPr>
        <p:spPr/>
        <p:txBody>
          <a:bodyPr/>
          <a:lstStyle/>
          <a:p>
            <a:r>
              <a:rPr lang="en-CA" dirty="0" smtClean="0"/>
              <a:t>Famous modeling clay brand?  Right, the philosopher Plato!</a:t>
            </a:r>
          </a:p>
          <a:p>
            <a:pPr lvl="1"/>
            <a:r>
              <a:rPr lang="en-CA" dirty="0" smtClean="0"/>
              <a:t>Plato tried to teach people about the truth and reality of the physical world and the flaws of human perception using the </a:t>
            </a:r>
            <a:r>
              <a:rPr lang="en-CA" b="1" dirty="0" smtClean="0"/>
              <a:t>allegory</a:t>
            </a:r>
            <a:r>
              <a:rPr lang="en-CA" dirty="0" smtClean="0"/>
              <a:t> of the cave.</a:t>
            </a:r>
          </a:p>
          <a:p>
            <a:pPr marL="457200" lvl="1" indent="0">
              <a:buNone/>
            </a:pPr>
            <a:r>
              <a:rPr lang="en-CA" dirty="0" smtClean="0"/>
              <a:t>Mr. Roynon will now try to draw (and teach you the </a:t>
            </a:r>
            <a:r>
              <a:rPr lang="en-CA" b="1" dirty="0" smtClean="0"/>
              <a:t>allegory</a:t>
            </a:r>
            <a:r>
              <a:rPr lang="en-CA" dirty="0" smtClean="0"/>
              <a:t> of not trying to draw)</a:t>
            </a:r>
            <a:endParaRPr lang="en-CA" dirty="0"/>
          </a:p>
        </p:txBody>
      </p:sp>
    </p:spTree>
    <p:extLst>
      <p:ext uri="{BB962C8B-B14F-4D97-AF65-F5344CB8AC3E}">
        <p14:creationId xmlns:p14="http://schemas.microsoft.com/office/powerpoint/2010/main" val="2485129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u="sng" dirty="0" smtClean="0"/>
              <a:t>Troy</a:t>
            </a:r>
            <a:r>
              <a:rPr lang="en-CA" dirty="0" smtClean="0"/>
              <a:t> isn’t just a toy for Roy-Boy!</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75997193"/>
              </p:ext>
            </p:extLst>
          </p:nvPr>
        </p:nvGraphicFramePr>
        <p:xfrm>
          <a:off x="457200" y="1600200"/>
          <a:ext cx="8229600" cy="57658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CA" dirty="0" smtClean="0"/>
                        <a:t>Troy (2004</a:t>
                      </a:r>
                      <a:r>
                        <a:rPr lang="en-CA" baseline="0" dirty="0" smtClean="0"/>
                        <a:t>)</a:t>
                      </a:r>
                      <a:endParaRPr lang="en-CA" dirty="0"/>
                    </a:p>
                  </a:txBody>
                  <a:tcPr/>
                </a:tc>
                <a:tc>
                  <a:txBody>
                    <a:bodyPr/>
                    <a:lstStyle/>
                    <a:p>
                      <a:r>
                        <a:rPr lang="en-CA" dirty="0" smtClean="0"/>
                        <a:t>Iraq War (2003-2010)</a:t>
                      </a:r>
                      <a:endParaRPr lang="en-CA" dirty="0"/>
                    </a:p>
                  </a:txBody>
                  <a:tcPr/>
                </a:tc>
              </a:tr>
              <a:tr h="370840">
                <a:tc>
                  <a:txBody>
                    <a:bodyPr/>
                    <a:lstStyle/>
                    <a:p>
                      <a:r>
                        <a:rPr lang="en-CA" dirty="0" smtClean="0"/>
                        <a:t>Menelaus</a:t>
                      </a:r>
                      <a:r>
                        <a:rPr lang="en-CA" baseline="0" dirty="0" smtClean="0"/>
                        <a:t> wants revenge and Helen back, sort of.  His  brother uses this  to start a war because he  wants territory.</a:t>
                      </a:r>
                      <a:endParaRPr lang="en-CA" dirty="0"/>
                    </a:p>
                  </a:txBody>
                  <a:tcPr/>
                </a:tc>
                <a:tc>
                  <a:txBody>
                    <a:bodyPr/>
                    <a:lstStyle/>
                    <a:p>
                      <a:r>
                        <a:rPr lang="en-CA" dirty="0" smtClean="0"/>
                        <a:t>George</a:t>
                      </a:r>
                      <a:r>
                        <a:rPr lang="en-CA" baseline="0" dirty="0" smtClean="0"/>
                        <a:t>  Bush senior wants to finish what he didn’t in the  90’s.  The US needs  to secure oil.  George Jr.  uses WMD as an excuse to start a war in the Middle East</a:t>
                      </a:r>
                      <a:endParaRPr lang="en-CA" dirty="0"/>
                    </a:p>
                  </a:txBody>
                  <a:tcPr/>
                </a:tc>
              </a:tr>
              <a:tr h="370840">
                <a:tc>
                  <a:txBody>
                    <a:bodyPr/>
                    <a:lstStyle/>
                    <a:p>
                      <a:r>
                        <a:rPr lang="en-CA" dirty="0" smtClean="0"/>
                        <a:t>Statue</a:t>
                      </a:r>
                      <a:r>
                        <a:rPr lang="en-CA" baseline="0" dirty="0" smtClean="0"/>
                        <a:t> of Apollo is first victim of war.  Some people care, others don’t.</a:t>
                      </a:r>
                      <a:endParaRPr lang="en-CA" dirty="0"/>
                    </a:p>
                  </a:txBody>
                  <a:tcPr/>
                </a:tc>
                <a:tc>
                  <a:txBody>
                    <a:bodyPr/>
                    <a:lstStyle/>
                    <a:p>
                      <a:r>
                        <a:rPr lang="en-CA" dirty="0" smtClean="0"/>
                        <a:t>Saddam’s</a:t>
                      </a:r>
                      <a:r>
                        <a:rPr lang="en-CA" baseline="0" dirty="0" smtClean="0"/>
                        <a:t> Toppled Statue “stage-managed” by US, some Iraqis  care some don’t.</a:t>
                      </a:r>
                      <a:endParaRPr lang="en-CA" dirty="0"/>
                    </a:p>
                  </a:txBody>
                  <a:tcPr/>
                </a:tc>
              </a:tr>
              <a:tr h="370840">
                <a:tc>
                  <a:txBody>
                    <a:bodyPr/>
                    <a:lstStyle/>
                    <a:p>
                      <a:r>
                        <a:rPr lang="en-CA" dirty="0" smtClean="0"/>
                        <a:t>Agamemnon</a:t>
                      </a:r>
                      <a:r>
                        <a:rPr lang="en-CA" baseline="0" dirty="0" smtClean="0"/>
                        <a:t> tries to negotiate quick end.</a:t>
                      </a:r>
                      <a:endParaRPr lang="en-CA" dirty="0"/>
                    </a:p>
                  </a:txBody>
                  <a:tcPr/>
                </a:tc>
                <a:tc>
                  <a:txBody>
                    <a:bodyPr/>
                    <a:lstStyle/>
                    <a:p>
                      <a:r>
                        <a:rPr lang="en-CA" dirty="0" smtClean="0"/>
                        <a:t>George W. declares</a:t>
                      </a:r>
                      <a:r>
                        <a:rPr lang="en-CA" baseline="0" dirty="0" smtClean="0"/>
                        <a:t> “Mission Accomplished” in  2003</a:t>
                      </a:r>
                      <a:endParaRPr lang="en-CA" dirty="0"/>
                    </a:p>
                  </a:txBody>
                  <a:tcPr/>
                </a:tc>
              </a:tr>
              <a:tr h="370840">
                <a:tc>
                  <a:txBody>
                    <a:bodyPr/>
                    <a:lstStyle/>
                    <a:p>
                      <a:r>
                        <a:rPr lang="en-CA" dirty="0" err="1" smtClean="0"/>
                        <a:t>Paris</a:t>
                      </a:r>
                      <a:r>
                        <a:rPr lang="en-CA" baseline="0" dirty="0" err="1" smtClean="0"/>
                        <a:t>,Hector</a:t>
                      </a:r>
                      <a:r>
                        <a:rPr lang="en-CA" baseline="0" dirty="0" smtClean="0"/>
                        <a:t>?</a:t>
                      </a:r>
                      <a:endParaRPr lang="en-CA" dirty="0"/>
                    </a:p>
                  </a:txBody>
                  <a:tcPr/>
                </a:tc>
                <a:tc>
                  <a:txBody>
                    <a:bodyPr/>
                    <a:lstStyle/>
                    <a:p>
                      <a:r>
                        <a:rPr lang="en-CA" sz="1800" b="0" i="0" kern="1200" dirty="0" smtClean="0">
                          <a:solidFill>
                            <a:schemeClr val="dk1"/>
                          </a:solidFill>
                          <a:effectLst/>
                          <a:latin typeface="+mn-lt"/>
                          <a:ea typeface="+mn-ea"/>
                          <a:cs typeface="+mn-cs"/>
                        </a:rPr>
                        <a:t>JULY 22, 2003: Saddam’s sons, </a:t>
                      </a:r>
                      <a:r>
                        <a:rPr lang="en-CA" sz="1800" b="0" i="0" kern="1200" dirty="0" err="1" smtClean="0">
                          <a:solidFill>
                            <a:schemeClr val="dk1"/>
                          </a:solidFill>
                          <a:effectLst/>
                          <a:latin typeface="+mn-lt"/>
                          <a:ea typeface="+mn-ea"/>
                          <a:cs typeface="+mn-cs"/>
                        </a:rPr>
                        <a:t>Uday</a:t>
                      </a:r>
                      <a:r>
                        <a:rPr lang="en-CA" sz="1800" b="0" i="0" kern="1200" dirty="0" smtClean="0">
                          <a:solidFill>
                            <a:schemeClr val="dk1"/>
                          </a:solidFill>
                          <a:effectLst/>
                          <a:latin typeface="+mn-lt"/>
                          <a:ea typeface="+mn-ea"/>
                          <a:cs typeface="+mn-cs"/>
                        </a:rPr>
                        <a:t> and </a:t>
                      </a:r>
                      <a:r>
                        <a:rPr lang="en-CA" sz="1800" b="0" i="0" kern="1200" dirty="0" err="1" smtClean="0">
                          <a:solidFill>
                            <a:schemeClr val="dk1"/>
                          </a:solidFill>
                          <a:effectLst/>
                          <a:latin typeface="+mn-lt"/>
                          <a:ea typeface="+mn-ea"/>
                          <a:cs typeface="+mn-cs"/>
                        </a:rPr>
                        <a:t>Qusay</a:t>
                      </a:r>
                      <a:r>
                        <a:rPr lang="en-CA" sz="1800" b="0" i="0" kern="1200" dirty="0" smtClean="0">
                          <a:solidFill>
                            <a:schemeClr val="dk1"/>
                          </a:solidFill>
                          <a:effectLst/>
                          <a:latin typeface="+mn-lt"/>
                          <a:ea typeface="+mn-ea"/>
                          <a:cs typeface="+mn-cs"/>
                        </a:rPr>
                        <a:t>, are killed in a U.S. raid in Mosul</a:t>
                      </a:r>
                      <a:endParaRPr lang="en-CA" sz="1800" b="0" dirty="0"/>
                    </a:p>
                  </a:txBody>
                  <a:tcPr/>
                </a:tc>
              </a:tr>
              <a:tr h="370840">
                <a:tc>
                  <a:txBody>
                    <a:bodyPr/>
                    <a:lstStyle/>
                    <a:p>
                      <a:r>
                        <a:rPr lang="en-CA" dirty="0" smtClean="0"/>
                        <a:t>An interminable war, that most don’t see the point of, that is full of disgraces ultimately brings down a</a:t>
                      </a:r>
                      <a:r>
                        <a:rPr lang="en-CA" baseline="0" dirty="0" smtClean="0"/>
                        <a:t> Empire in the middle east (Turkey) for no reason.</a:t>
                      </a:r>
                      <a:endParaRPr lang="en-CA" dirty="0"/>
                    </a:p>
                  </a:txBody>
                  <a:tcPr/>
                </a:tc>
                <a:tc>
                  <a:txBody>
                    <a:bodyPr/>
                    <a:lstStyle/>
                    <a:p>
                      <a:r>
                        <a:rPr lang="en-CA" dirty="0" smtClean="0"/>
                        <a:t>Treatment of prisoners scandals</a:t>
                      </a:r>
                      <a:r>
                        <a:rPr lang="en-CA" baseline="0" dirty="0" smtClean="0"/>
                        <a:t> (GITMO); goes on for 7 years after “Mission accomplished”,  Iraq goes back to being unstable …</a:t>
                      </a:r>
                      <a:endParaRPr lang="en-CA" dirty="0"/>
                    </a:p>
                  </a:txBody>
                  <a:tcPr/>
                </a:tc>
              </a:tr>
            </a:tbl>
          </a:graphicData>
        </a:graphic>
      </p:graphicFrame>
    </p:spTree>
    <p:extLst>
      <p:ext uri="{BB962C8B-B14F-4D97-AF65-F5344CB8AC3E}">
        <p14:creationId xmlns:p14="http://schemas.microsoft.com/office/powerpoint/2010/main" val="13867634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OK, OK, can’t miss with </a:t>
            </a:r>
            <a:r>
              <a:rPr lang="en-CA" dirty="0" err="1" smtClean="0"/>
              <a:t>Katniss</a:t>
            </a:r>
            <a:r>
              <a:rPr lang="en-CA" dirty="0" smtClean="0"/>
              <a:t>!</a:t>
            </a:r>
            <a:endParaRPr lang="en-CA" dirty="0"/>
          </a:p>
        </p:txBody>
      </p:sp>
      <p:sp>
        <p:nvSpPr>
          <p:cNvPr id="3" name="Content Placeholder 2"/>
          <p:cNvSpPr>
            <a:spLocks noGrp="1"/>
          </p:cNvSpPr>
          <p:nvPr>
            <p:ph idx="1"/>
          </p:nvPr>
        </p:nvSpPr>
        <p:spPr/>
        <p:txBody>
          <a:bodyPr>
            <a:normAutofit fontScale="77500" lnSpcReduction="20000"/>
          </a:bodyPr>
          <a:lstStyle/>
          <a:p>
            <a:r>
              <a:rPr lang="en-CA" i="1" dirty="0" smtClean="0"/>
              <a:t>The Hunger Games </a:t>
            </a:r>
            <a:r>
              <a:rPr lang="en-CA" dirty="0" smtClean="0"/>
              <a:t>is, like, a book you know.</a:t>
            </a:r>
          </a:p>
          <a:p>
            <a:pPr fontAlgn="base"/>
            <a:r>
              <a:rPr lang="en-CA" dirty="0" err="1" smtClean="0"/>
              <a:t>Erhmagherd</a:t>
            </a:r>
            <a:r>
              <a:rPr lang="en-CA" dirty="0" smtClean="0"/>
              <a:t>!  While I was watching this FICTIONAL account of the future, I was struck by how  the </a:t>
            </a:r>
            <a:r>
              <a:rPr lang="en-CA" dirty="0"/>
              <a:t>entertainment </a:t>
            </a:r>
            <a:r>
              <a:rPr lang="en-CA" dirty="0" smtClean="0"/>
              <a:t>of the Hunger Games themselves are </a:t>
            </a:r>
            <a:r>
              <a:rPr lang="en-CA" dirty="0"/>
              <a:t>alarmingly similar to the “entertainment” we've watched too often before. A wealthy nation recruits its warriors from the ranks of the impoverished young, dresses them up in uniforms, packs them off to wage war against the impoverished young of other nations. The media and their sponsors rush to televise the conflict, pointing cameras in eager pursuit of bigger audiences and swollen coffers. Individual soldiers are sought out for their human interest value and, when the bloody circus turns tragic, the callow victims are heralded as fallen heroes making the ultimate sacrifice in the name of peace.</a:t>
            </a:r>
          </a:p>
          <a:p>
            <a:pPr fontAlgn="base"/>
            <a:r>
              <a:rPr lang="en-CA" dirty="0" smtClean="0"/>
              <a:t>I was then obliged </a:t>
            </a:r>
            <a:r>
              <a:rPr lang="en-CA" dirty="0"/>
              <a:t>to ponder the real world we have wrought, a world where adolescents do indeed fight wars while their elders do indeed watch with profitable interest. </a:t>
            </a:r>
            <a:r>
              <a:rPr lang="en-CA" dirty="0" err="1" smtClean="0"/>
              <a:t>Panem's</a:t>
            </a:r>
            <a:r>
              <a:rPr lang="en-CA" dirty="0" smtClean="0"/>
              <a:t> </a:t>
            </a:r>
            <a:r>
              <a:rPr lang="en-CA" dirty="0"/>
              <a:t>reality TV is our televised reality - the future is </a:t>
            </a:r>
            <a:r>
              <a:rPr lang="en-CA" dirty="0" smtClean="0"/>
              <a:t>now.  The “story“ is an </a:t>
            </a:r>
            <a:r>
              <a:rPr lang="en-CA" b="1" dirty="0" smtClean="0"/>
              <a:t>allegory </a:t>
            </a:r>
            <a:r>
              <a:rPr lang="en-CA" dirty="0" smtClean="0"/>
              <a:t>for our reality.</a:t>
            </a:r>
            <a:endParaRPr lang="en-CA" b="1" dirty="0"/>
          </a:p>
          <a:p>
            <a:endParaRPr lang="en-CA" dirty="0"/>
          </a:p>
        </p:txBody>
      </p:sp>
    </p:spTree>
    <p:extLst>
      <p:ext uri="{BB962C8B-B14F-4D97-AF65-F5344CB8AC3E}">
        <p14:creationId xmlns:p14="http://schemas.microsoft.com/office/powerpoint/2010/main" val="2169525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Any others?</a:t>
            </a:r>
            <a:endParaRPr lang="en-CA" dirty="0"/>
          </a:p>
        </p:txBody>
      </p:sp>
      <p:sp>
        <p:nvSpPr>
          <p:cNvPr id="3" name="Content Placeholder 2"/>
          <p:cNvSpPr>
            <a:spLocks noGrp="1"/>
          </p:cNvSpPr>
          <p:nvPr>
            <p:ph idx="1"/>
          </p:nvPr>
        </p:nvSpPr>
        <p:spPr/>
        <p:txBody>
          <a:bodyPr/>
          <a:lstStyle/>
          <a:p>
            <a:r>
              <a:rPr lang="en-CA" dirty="0" smtClean="0"/>
              <a:t>Can you think of an allegorical story?</a:t>
            </a:r>
            <a:endParaRPr lang="en-CA" dirty="0"/>
          </a:p>
        </p:txBody>
      </p:sp>
    </p:spTree>
    <p:extLst>
      <p:ext uri="{BB962C8B-B14F-4D97-AF65-F5344CB8AC3E}">
        <p14:creationId xmlns:p14="http://schemas.microsoft.com/office/powerpoint/2010/main" val="2335126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About that definition of Allegory…</a:t>
            </a:r>
            <a:endParaRPr lang="en-CA" dirty="0"/>
          </a:p>
        </p:txBody>
      </p:sp>
      <p:sp>
        <p:nvSpPr>
          <p:cNvPr id="3" name="Content Placeholder 2"/>
          <p:cNvSpPr>
            <a:spLocks noGrp="1"/>
          </p:cNvSpPr>
          <p:nvPr>
            <p:ph idx="1"/>
          </p:nvPr>
        </p:nvSpPr>
        <p:spPr/>
        <p:txBody>
          <a:bodyPr/>
          <a:lstStyle/>
          <a:p>
            <a:r>
              <a:rPr lang="en-CA" dirty="0" smtClean="0"/>
              <a:t>In our own words….</a:t>
            </a:r>
            <a:endParaRPr lang="en-CA" dirty="0"/>
          </a:p>
        </p:txBody>
      </p:sp>
    </p:spTree>
    <p:extLst>
      <p:ext uri="{BB962C8B-B14F-4D97-AF65-F5344CB8AC3E}">
        <p14:creationId xmlns:p14="http://schemas.microsoft.com/office/powerpoint/2010/main" val="364249918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240</TotalTime>
  <Words>804</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Executive</vt:lpstr>
      <vt:lpstr>Allegory in Troy and Haroun &amp; The Sea of Stories</vt:lpstr>
      <vt:lpstr>“Allegory” Definition and Pronunciation (hopefully)</vt:lpstr>
      <vt:lpstr>Lets translate into “normal speak”</vt:lpstr>
      <vt:lpstr>Maybe some examples will help us with the definition.</vt:lpstr>
      <vt:lpstr>More? No problimo!</vt:lpstr>
      <vt:lpstr>Troy isn’t just a toy for Roy-Boy!</vt:lpstr>
      <vt:lpstr>OK, OK, can’t miss with Katniss!</vt:lpstr>
      <vt:lpstr>Any others?</vt:lpstr>
      <vt:lpstr>About that definition of Allegory…</vt:lpstr>
      <vt:lpstr>Haroun and the Sea of Stories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Allegory in Troy and Haroun &amp; The Sea of Stories</dc:title>
  <dc:creator>Roynon, Andrew</dc:creator>
  <cp:lastModifiedBy>Roynon, Andrew</cp:lastModifiedBy>
  <cp:revision>9</cp:revision>
  <dcterms:created xsi:type="dcterms:W3CDTF">2012-10-11T13:30:32Z</dcterms:created>
  <dcterms:modified xsi:type="dcterms:W3CDTF">2012-10-11T17:31:32Z</dcterms:modified>
</cp:coreProperties>
</file>