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71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908919E-2789-4DA6-A042-009C451F276B}" type="datetimeFigureOut">
              <a:rPr lang="fr-CA" smtClean="0"/>
              <a:t>2012-09-19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1BC9736-B76E-410B-B81A-10044FAC81AC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Eng</a:t>
            </a:r>
            <a:r>
              <a:rPr lang="en-CA" dirty="0" smtClean="0"/>
              <a:t> 2D : Unit 1 – Stories, Short Stories, and Myths</a:t>
            </a:r>
            <a:endParaRPr lang="fr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Mr. Roynon (with files from Fama, Flynn and Merlini)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9200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So Myths are, like, symbolic of the real world? Mind = Blown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Yep, they were didactic.</a:t>
            </a:r>
          </a:p>
          <a:p>
            <a:r>
              <a:rPr lang="en-CA" dirty="0" smtClean="0"/>
              <a:t>Not only that but the symbols, ideas and imagery that originate in mythology have become (or always were, depending on how you look at them) UNIVERSAL.  </a:t>
            </a:r>
          </a:p>
          <a:p>
            <a:r>
              <a:rPr lang="en-CA" dirty="0" smtClean="0"/>
              <a:t>More on that in a moment…</a:t>
            </a:r>
          </a:p>
          <a:p>
            <a:pPr marL="68580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934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Quiz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CA" dirty="0" smtClean="0"/>
              <a:t>This animal is the king of the jungle.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3628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Quiz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You are on the set of a western movie as an extra.  You’re </a:t>
            </a:r>
            <a:r>
              <a:rPr lang="en-CA" dirty="0" err="1" smtClean="0"/>
              <a:t>gonna</a:t>
            </a:r>
            <a:r>
              <a:rPr lang="en-CA" dirty="0" smtClean="0"/>
              <a:t> be an outlaw.  What colour hat do they give you?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75623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Quiz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You are on your way to visit your grandmother at her 22</a:t>
            </a:r>
            <a:r>
              <a:rPr lang="en-CA" baseline="30000" dirty="0" smtClean="0"/>
              <a:t>nd</a:t>
            </a:r>
            <a:r>
              <a:rPr lang="en-CA" dirty="0" smtClean="0"/>
              <a:t> floor apartment.  Which floor are you actually on when you knock on her door?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4428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Quiz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If you had to draw a picture to illustrate your love for your new boyfriend/girlfriend, what could you draw so they would understand </a:t>
            </a:r>
            <a:r>
              <a:rPr lang="en-CA" dirty="0" err="1" smtClean="0"/>
              <a:t>immediatly</a:t>
            </a:r>
            <a:r>
              <a:rPr lang="en-CA" dirty="0" smtClean="0"/>
              <a:t>.?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5786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Quiz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You wish to surprise your new LOVE with flowers, which colour roses do you buy?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5164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Myths and Archetypes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Myths are among the first stories ever told.  Somehow, many cultures share very similar stories and symbols even though they are separated by geography and time.</a:t>
            </a:r>
          </a:p>
          <a:p>
            <a:r>
              <a:rPr lang="en-CA" dirty="0" smtClean="0"/>
              <a:t>These common symbols, ideas and beliefs that are shared across cultures are called </a:t>
            </a:r>
            <a:r>
              <a:rPr lang="en-CA" u="sng" dirty="0" smtClean="0"/>
              <a:t>Archetypes </a:t>
            </a:r>
            <a:r>
              <a:rPr lang="en-CA" dirty="0" smtClean="0"/>
              <a:t>(first forms) and they are the basis of our entire 2D course.</a:t>
            </a:r>
            <a:endParaRPr lang="fr-CA" u="sng" dirty="0"/>
          </a:p>
        </p:txBody>
      </p:sp>
    </p:spTree>
    <p:extLst>
      <p:ext uri="{BB962C8B-B14F-4D97-AF65-F5344CB8AC3E}">
        <p14:creationId xmlns:p14="http://schemas.microsoft.com/office/powerpoint/2010/main" val="405931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024744" cy="1143000"/>
          </a:xfrm>
        </p:spPr>
        <p:txBody>
          <a:bodyPr/>
          <a:lstStyle/>
          <a:p>
            <a:r>
              <a:rPr lang="en-CA" dirty="0" smtClean="0"/>
              <a:t>Archetypes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3" y="2132856"/>
            <a:ext cx="3240476" cy="3699773"/>
          </a:xfrm>
        </p:spPr>
        <p:txBody>
          <a:bodyPr>
            <a:normAutofit fontScale="77500" lnSpcReduction="20000"/>
          </a:bodyPr>
          <a:lstStyle/>
          <a:p>
            <a:r>
              <a:rPr lang="en-CA" dirty="0" smtClean="0"/>
              <a:t>Carl Jung, the famous psychologist, argued that we are linked unknowingly with every other human being in one </a:t>
            </a:r>
            <a:r>
              <a:rPr lang="en-CA" b="1" dirty="0" smtClean="0"/>
              <a:t>collective unconscious</a:t>
            </a:r>
            <a:r>
              <a:rPr lang="en-CA" dirty="0" smtClean="0"/>
              <a:t>. </a:t>
            </a:r>
          </a:p>
          <a:p>
            <a:r>
              <a:rPr lang="en-CA" dirty="0" smtClean="0"/>
              <a:t> Within this collective unconscious are symbols, beliefs, patterns of behaviour and values that are somehow common to most if not all people.  These are archetypes.  </a:t>
            </a:r>
            <a:endParaRPr lang="fr-CA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964" y="1412776"/>
            <a:ext cx="244355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85964" y="4321981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“You </a:t>
            </a:r>
            <a:r>
              <a:rPr lang="en-CA" dirty="0" err="1" smtClean="0"/>
              <a:t>talkin</a:t>
            </a:r>
            <a:r>
              <a:rPr lang="en-CA" dirty="0" smtClean="0"/>
              <a:t> to me? I didn’t think so.”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8205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are stories?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Entertaining</a:t>
            </a:r>
          </a:p>
          <a:p>
            <a:r>
              <a:rPr lang="en-CA" dirty="0" smtClean="0"/>
              <a:t>Didactic</a:t>
            </a:r>
          </a:p>
          <a:p>
            <a:r>
              <a:rPr lang="en-CA" dirty="0" smtClean="0"/>
              <a:t>Records</a:t>
            </a:r>
          </a:p>
          <a:p>
            <a:r>
              <a:rPr lang="en-CA" dirty="0" smtClean="0"/>
              <a:t>Investigations</a:t>
            </a:r>
          </a:p>
          <a:p>
            <a:r>
              <a:rPr lang="en-CA" dirty="0" smtClean="0"/>
              <a:t>Therapeutic</a:t>
            </a:r>
          </a:p>
          <a:p>
            <a:pPr marL="0" indent="0">
              <a:buNone/>
            </a:pPr>
            <a:endParaRPr lang="fr-C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420888"/>
            <a:ext cx="3780420" cy="3780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163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There are many types of stories, bro.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Short stories</a:t>
            </a:r>
          </a:p>
          <a:p>
            <a:r>
              <a:rPr lang="en-CA" dirty="0" smtClean="0"/>
              <a:t>Novels</a:t>
            </a:r>
          </a:p>
          <a:p>
            <a:r>
              <a:rPr lang="en-CA" dirty="0" smtClean="0"/>
              <a:t>Films</a:t>
            </a:r>
          </a:p>
          <a:p>
            <a:r>
              <a:rPr lang="en-CA" dirty="0" smtClean="0"/>
              <a:t>Poems</a:t>
            </a:r>
          </a:p>
          <a:p>
            <a:r>
              <a:rPr lang="en-CA" dirty="0" smtClean="0"/>
              <a:t>Plays</a:t>
            </a:r>
          </a:p>
          <a:p>
            <a:r>
              <a:rPr lang="en-CA" dirty="0" smtClean="0"/>
              <a:t>Histories</a:t>
            </a:r>
          </a:p>
          <a:p>
            <a:pPr marL="0" indent="0">
              <a:buNone/>
            </a:pPr>
            <a:endParaRPr lang="en-CA" dirty="0" smtClean="0"/>
          </a:p>
          <a:p>
            <a:pPr marL="0" indent="0">
              <a:buNone/>
            </a:pPr>
            <a:r>
              <a:rPr lang="en-CA" dirty="0" smtClean="0"/>
              <a:t>These can all be NARRATIVES – or stories that involve events, characters, and what the characters say and do.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060848"/>
            <a:ext cx="3033687" cy="227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9920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371" y="12687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The oldest narratives generally come from a tradition of storytelling AKA ORAL Histories.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5"/>
            <a:ext cx="8229600" cy="1728192"/>
          </a:xfrm>
        </p:spPr>
        <p:txBody>
          <a:bodyPr/>
          <a:lstStyle/>
          <a:p>
            <a:r>
              <a:rPr lang="en-CA" dirty="0" smtClean="0"/>
              <a:t>Because of their age and content, some ORAL Histories are often characterized as MYTHOLOGY.</a:t>
            </a:r>
            <a:endParaRPr lang="fr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174" y="3763640"/>
            <a:ext cx="2923994" cy="2905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37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Guess, Just Guess, Go Ahead and Guess!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There are </a:t>
            </a:r>
            <a:r>
              <a:rPr lang="en-US" b="1" dirty="0"/>
              <a:t>three</a:t>
            </a:r>
            <a:r>
              <a:rPr lang="en-US" dirty="0"/>
              <a:t> main types of stories that often fall under the heading of mythology</a:t>
            </a:r>
            <a:r>
              <a:rPr lang="en-US" dirty="0" smtClean="0"/>
              <a:t>:</a:t>
            </a:r>
            <a:endParaRPr lang="fr-CA" dirty="0"/>
          </a:p>
          <a:p>
            <a:endParaRPr lang="fr-C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" y="3717032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63530"/>
            <a:ext cx="239077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696867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315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5254" y="105273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That was so “epic”! (any other uses that need to die?)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dirty="0"/>
              <a:t>Epic</a:t>
            </a:r>
            <a:r>
              <a:rPr lang="en-US" dirty="0"/>
              <a:t>:  a long narrative; usually composed by one poet; has a considerable scope in time, space and characters; and has a hero of noble (sometimes godly) proportions</a:t>
            </a:r>
            <a:r>
              <a:rPr lang="en-US" i="1" dirty="0"/>
              <a:t>.  </a:t>
            </a:r>
            <a:r>
              <a:rPr lang="en-US" b="1" dirty="0"/>
              <a:t>It is </a:t>
            </a:r>
            <a:r>
              <a:rPr lang="en-US" b="1" dirty="0" smtClean="0"/>
              <a:t>sometimes intended </a:t>
            </a:r>
            <a:r>
              <a:rPr lang="en-US" b="1" dirty="0"/>
              <a:t>to arouse national pride.</a:t>
            </a:r>
            <a:endParaRPr lang="fr-CA" sz="2400" dirty="0"/>
          </a:p>
          <a:p>
            <a:endParaRPr lang="fr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77072"/>
            <a:ext cx="2851572" cy="2283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7751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The Legend of the Nice Mother-In-Law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636912"/>
            <a:ext cx="4042792" cy="4569371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b="1" dirty="0"/>
              <a:t>Legend</a:t>
            </a:r>
            <a:r>
              <a:rPr lang="en-US" dirty="0"/>
              <a:t>:  </a:t>
            </a:r>
            <a:r>
              <a:rPr lang="en-US" dirty="0" smtClean="0"/>
              <a:t>legend </a:t>
            </a:r>
            <a:r>
              <a:rPr lang="en-US" dirty="0"/>
              <a:t>has a </a:t>
            </a:r>
            <a:r>
              <a:rPr lang="en-US" dirty="0" smtClean="0"/>
              <a:t>grain (but only a grain, what is a grain?) </a:t>
            </a:r>
            <a:r>
              <a:rPr lang="en-US" dirty="0"/>
              <a:t>of historical truth in it.  The central character is usually a hero, a mortal man who performs wonderful deeds. It aims at pure </a:t>
            </a:r>
            <a:r>
              <a:rPr lang="en-US" b="1" dirty="0"/>
              <a:t>entertainment.</a:t>
            </a:r>
            <a:endParaRPr lang="fr-CA" sz="2400" dirty="0"/>
          </a:p>
          <a:p>
            <a:endParaRPr lang="fr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85244"/>
            <a:ext cx="3240360" cy="42412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5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024744" cy="1143000"/>
          </a:xfrm>
        </p:spPr>
        <p:txBody>
          <a:bodyPr/>
          <a:lstStyle/>
          <a:p>
            <a:r>
              <a:rPr lang="en-CA" dirty="0" smtClean="0"/>
              <a:t>Save the best for last: Myths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186808" cy="496746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Myth</a:t>
            </a:r>
            <a:r>
              <a:rPr lang="en-US" dirty="0"/>
              <a:t>:  a story by which ancient people </a:t>
            </a:r>
            <a:r>
              <a:rPr lang="en-US" dirty="0" smtClean="0"/>
              <a:t>(Blackfoot, Cherokee and Greeks for us) attempted </a:t>
            </a:r>
            <a:r>
              <a:rPr lang="en-US" dirty="0"/>
              <a:t>to </a:t>
            </a:r>
            <a:r>
              <a:rPr lang="en-US" b="1" dirty="0"/>
              <a:t>explain things</a:t>
            </a:r>
            <a:r>
              <a:rPr lang="en-US" dirty="0"/>
              <a:t> they </a:t>
            </a:r>
            <a:r>
              <a:rPr lang="en-US" dirty="0" smtClean="0"/>
              <a:t>experienced.  Things like natural </a:t>
            </a:r>
            <a:r>
              <a:rPr lang="en-US" dirty="0"/>
              <a:t>phenomena (ex. Why does it get dark at night?), and rituals </a:t>
            </a:r>
            <a:r>
              <a:rPr lang="en-US" dirty="0" smtClean="0"/>
              <a:t>(Why do we celebrate the first day of spring), and ceremonies (Why do Kings wear crowns?). 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34630"/>
            <a:ext cx="377665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778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“I have no idea.” </a:t>
            </a:r>
            <a:br>
              <a:rPr lang="en-CA" dirty="0" smtClean="0"/>
            </a:br>
            <a:r>
              <a:rPr lang="en-CA" dirty="0" smtClean="0"/>
              <a:t>Vs. </a:t>
            </a:r>
            <a:br>
              <a:rPr lang="en-CA" dirty="0" smtClean="0"/>
            </a:br>
            <a:r>
              <a:rPr lang="en-CA" dirty="0" smtClean="0"/>
              <a:t>“Let me tell you a story.”</a:t>
            </a:r>
            <a:endParaRPr lang="fr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r>
              <a:rPr lang="en-US" dirty="0" smtClean="0"/>
              <a:t>Myths were usually connected to religion (think about the Greek Gods like…) and philosophy (Where do we come from? What is the meaning of life?)</a:t>
            </a:r>
          </a:p>
          <a:p>
            <a:endParaRPr lang="en-US" dirty="0" smtClean="0"/>
          </a:p>
          <a:p>
            <a:r>
              <a:rPr lang="en-US" dirty="0" smtClean="0"/>
              <a:t>In fact you can think of Greek mythology as if it were a religion that we no longer believe in today.</a:t>
            </a:r>
          </a:p>
          <a:p>
            <a:endParaRPr lang="en-US" dirty="0" smtClean="0"/>
          </a:p>
          <a:p>
            <a:pPr marL="0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1773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1754</TotalTime>
  <Words>663</Words>
  <Application>Microsoft Office PowerPoint</Application>
  <PresentationFormat>On-screen Show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Austin</vt:lpstr>
      <vt:lpstr>Eng 2D : Unit 1 – Stories, Short Stories, and Myths</vt:lpstr>
      <vt:lpstr>What are stories?</vt:lpstr>
      <vt:lpstr>There are many types of stories, bro.</vt:lpstr>
      <vt:lpstr>The oldest narratives generally come from a tradition of storytelling AKA ORAL Histories.</vt:lpstr>
      <vt:lpstr>Guess, Just Guess, Go Ahead and Guess!</vt:lpstr>
      <vt:lpstr>That was so “epic”! (any other uses that need to die?)</vt:lpstr>
      <vt:lpstr>The Legend of the Nice Mother-In-Law</vt:lpstr>
      <vt:lpstr>Save the best for last: Myths</vt:lpstr>
      <vt:lpstr>“I have no idea.”  Vs.  “Let me tell you a story.”</vt:lpstr>
      <vt:lpstr>So Myths are, like, symbolic of the real world? Mind = Blown</vt:lpstr>
      <vt:lpstr>Quiz</vt:lpstr>
      <vt:lpstr>Quiz</vt:lpstr>
      <vt:lpstr>Quiz</vt:lpstr>
      <vt:lpstr>Quiz</vt:lpstr>
      <vt:lpstr>Quiz</vt:lpstr>
      <vt:lpstr>Myths and Archetypes</vt:lpstr>
      <vt:lpstr>Archetypes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 2D : Unit 1 – Stories, Short Stories, and Myths</dc:title>
  <dc:creator>Roynon, Andrew</dc:creator>
  <cp:lastModifiedBy>Roynon, Andrew</cp:lastModifiedBy>
  <cp:revision>15</cp:revision>
  <dcterms:created xsi:type="dcterms:W3CDTF">2012-09-19T12:58:13Z</dcterms:created>
  <dcterms:modified xsi:type="dcterms:W3CDTF">2012-09-20T18:13:13Z</dcterms:modified>
</cp:coreProperties>
</file>