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3F18443-5693-4AE5-95D5-DAFD180B09DA}" type="datetimeFigureOut">
              <a:rPr lang="en-CA" smtClean="0"/>
              <a:t>17/01/2013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8090180-2263-4012-A62C-9508B9FD5307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Macbeth</a:t>
            </a:r>
            <a:r>
              <a:rPr lang="en-CA" dirty="0" smtClean="0"/>
              <a:t>, what a shame.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The Concept of Tragedy in William Shakespeare’s Macbeth</a:t>
            </a:r>
          </a:p>
          <a:p>
            <a:r>
              <a:rPr lang="en-CA" dirty="0" smtClean="0"/>
              <a:t>(with notes from Dr. R. </a:t>
            </a:r>
            <a:r>
              <a:rPr lang="en-CA" dirty="0" err="1" smtClean="0"/>
              <a:t>Dupcic</a:t>
            </a:r>
            <a:r>
              <a:rPr lang="en-CA" dirty="0" smtClean="0"/>
              <a:t>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70890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What’s tragic in our every day lives?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CA" dirty="0" smtClean="0"/>
              <a:t>Mr. Roynon dropped his blueberry muffin in a puddle this morning.</a:t>
            </a:r>
          </a:p>
          <a:p>
            <a:r>
              <a:rPr lang="en-CA" dirty="0" smtClean="0"/>
              <a:t>Mr. Roynon dropped 6 donuts in a puddle this morning.</a:t>
            </a:r>
          </a:p>
          <a:p>
            <a:r>
              <a:rPr lang="en-CA" dirty="0" smtClean="0"/>
              <a:t>Mr. Roynon dropped his iPhone in a puddle this morning.</a:t>
            </a:r>
          </a:p>
          <a:p>
            <a:r>
              <a:rPr lang="en-CA" dirty="0" smtClean="0"/>
              <a:t>Mr. Roynon dropped his iPhone in a puddle after previously loading all his Justin </a:t>
            </a:r>
            <a:r>
              <a:rPr lang="en-CA" dirty="0" err="1" smtClean="0"/>
              <a:t>Bieber</a:t>
            </a:r>
            <a:r>
              <a:rPr lang="en-CA" dirty="0" smtClean="0"/>
              <a:t> tracks on to it this morning.</a:t>
            </a:r>
          </a:p>
          <a:p>
            <a:r>
              <a:rPr lang="en-CA" dirty="0" smtClean="0"/>
              <a:t>Mr. Roynon dropped his iPhone into a puddle and lost all of his pictures of his family this morning.</a:t>
            </a:r>
          </a:p>
          <a:p>
            <a:r>
              <a:rPr lang="en-CA" dirty="0" smtClean="0"/>
              <a:t>Mr. Roynon dropped his iPhone into a puddle and lost all his pictures including the only earthly copy of </a:t>
            </a:r>
            <a:r>
              <a:rPr lang="en-CA" dirty="0" smtClean="0"/>
              <a:t>his photo </a:t>
            </a:r>
            <a:r>
              <a:rPr lang="en-CA" dirty="0" smtClean="0"/>
              <a:t>with Mother Teresa.</a:t>
            </a:r>
          </a:p>
          <a:p>
            <a:r>
              <a:rPr lang="en-CA" dirty="0" smtClean="0"/>
              <a:t>Mr. Roynon dropped dead unexpectedly.</a:t>
            </a:r>
          </a:p>
          <a:p>
            <a:r>
              <a:rPr lang="en-CA" dirty="0" smtClean="0"/>
              <a:t>Mr. Roynon dropped dead whilst greedily chasing a </a:t>
            </a:r>
            <a:r>
              <a:rPr lang="en-CA" dirty="0" err="1" smtClean="0"/>
              <a:t>Timbit</a:t>
            </a:r>
            <a:r>
              <a:rPr lang="en-CA" dirty="0" smtClean="0"/>
              <a:t> across the road</a:t>
            </a:r>
            <a:r>
              <a:rPr lang="en-CA" dirty="0" smtClean="0"/>
              <a:t>.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What makes something tragic?  What increases the level of tragedy in a situation. Can </a:t>
            </a:r>
            <a:r>
              <a:rPr lang="en-CA" dirty="0" smtClean="0"/>
              <a:t>the level of tragedy</a:t>
            </a:r>
            <a:r>
              <a:rPr lang="en-CA" dirty="0" smtClean="0"/>
              <a:t> </a:t>
            </a:r>
            <a:r>
              <a:rPr lang="en-CA" dirty="0" smtClean="0"/>
              <a:t>get any </a:t>
            </a:r>
            <a:r>
              <a:rPr lang="en-CA" dirty="0" smtClean="0"/>
              <a:t>worse than these examples?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078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If any of these tragedies happened to somebody important or well-respected we’d be more affected, right?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CA" dirty="0" smtClean="0"/>
          </a:p>
          <a:p>
            <a:endParaRPr lang="en-CA" dirty="0"/>
          </a:p>
          <a:p>
            <a:r>
              <a:rPr lang="en-CA" dirty="0" smtClean="0"/>
              <a:t>Right</a:t>
            </a:r>
            <a:r>
              <a:rPr lang="en-CA" dirty="0" smtClean="0"/>
              <a:t>.  That is </a:t>
            </a:r>
            <a:r>
              <a:rPr lang="en-CA" dirty="0" smtClean="0"/>
              <a:t>what </a:t>
            </a:r>
            <a:r>
              <a:rPr lang="en-CA" dirty="0" smtClean="0"/>
              <a:t>Aristotle (the Greek guy who first said anything about this) said tragedy </a:t>
            </a:r>
            <a:r>
              <a:rPr lang="en-CA" dirty="0" smtClean="0"/>
              <a:t>actually was; a</a:t>
            </a:r>
            <a:r>
              <a:rPr lang="en-CA" dirty="0" smtClean="0"/>
              <a:t> fall </a:t>
            </a:r>
            <a:r>
              <a:rPr lang="en-CA" dirty="0" smtClean="0"/>
              <a:t>from greatness.</a:t>
            </a:r>
          </a:p>
          <a:p>
            <a:r>
              <a:rPr lang="en-CA" dirty="0" smtClean="0"/>
              <a:t>For tragedy to work, </a:t>
            </a:r>
            <a:r>
              <a:rPr lang="en-CA" dirty="0" smtClean="0"/>
              <a:t>we have to care a little about the character involved, but it is more important that we look up to him/her.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72197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Let’s break it down…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Tragedy is a imitation of life (realistic) telling of events terrible and pitiful.</a:t>
            </a:r>
          </a:p>
          <a:p>
            <a:r>
              <a:rPr lang="en-CA" dirty="0" smtClean="0"/>
              <a:t>The impact of tragedy is greatest when the events come to us by surprise, and when they follow a pattern….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73660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141277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Tragedy is a story structure that is a lot like the </a:t>
            </a:r>
            <a:r>
              <a:rPr lang="en-CA" dirty="0" err="1" smtClean="0"/>
              <a:t>monomyth</a:t>
            </a:r>
            <a:r>
              <a:rPr lang="en-CA" dirty="0" smtClean="0"/>
              <a:t>. Only much, much sadder.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Begin with a great person.  Someone with noble means and who is acknowledged as good.  The only problem? They have a weakness or frailty (called Hamartia) a tragic character flaw.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 smtClean="0"/>
              <a:t>Then stick them in a story…</a:t>
            </a:r>
          </a:p>
        </p:txBody>
      </p:sp>
    </p:spTree>
    <p:extLst>
      <p:ext uri="{BB962C8B-B14F-4D97-AF65-F5344CB8AC3E}">
        <p14:creationId xmlns:p14="http://schemas.microsoft.com/office/powerpoint/2010/main" val="81707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does it unfold?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Peripeteia</a:t>
            </a:r>
            <a:r>
              <a:rPr lang="en-CA" dirty="0" smtClean="0"/>
              <a:t> (reversal of intention)</a:t>
            </a:r>
          </a:p>
          <a:p>
            <a:pPr lvl="1"/>
            <a:r>
              <a:rPr lang="en-CA" dirty="0" smtClean="0"/>
              <a:t>What the hero had intended is ironically reversed and the action veers around to its opposite.</a:t>
            </a:r>
          </a:p>
          <a:p>
            <a:pPr lvl="1"/>
            <a:endParaRPr lang="en-CA" dirty="0" smtClean="0"/>
          </a:p>
          <a:p>
            <a:pPr marL="0" indent="0">
              <a:buNone/>
            </a:pPr>
            <a:r>
              <a:rPr lang="en-CA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47913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then?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err="1" smtClean="0"/>
              <a:t>Anagnorisis</a:t>
            </a:r>
            <a:r>
              <a:rPr lang="en-CA" dirty="0" smtClean="0"/>
              <a:t> (realization, knowledge)</a:t>
            </a:r>
          </a:p>
          <a:p>
            <a:pPr lvl="1"/>
            <a:r>
              <a:rPr lang="en-CA" dirty="0" smtClean="0"/>
              <a:t>As the tragic hero’s fortune veers around to its opposite, the tragic hero must have a moment where he/she realises what is going on/wrong.</a:t>
            </a: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42368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then?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Catharsis (cleansing, purifying)</a:t>
            </a:r>
          </a:p>
          <a:p>
            <a:pPr lvl="1"/>
            <a:r>
              <a:rPr lang="en-CA" dirty="0" smtClean="0"/>
              <a:t>As we witness the </a:t>
            </a:r>
            <a:r>
              <a:rPr lang="en-CA" dirty="0" err="1" smtClean="0"/>
              <a:t>perepeteia</a:t>
            </a:r>
            <a:r>
              <a:rPr lang="en-CA" dirty="0" smtClean="0"/>
              <a:t> and </a:t>
            </a:r>
            <a:r>
              <a:rPr lang="en-CA" dirty="0" err="1" smtClean="0"/>
              <a:t>anagnorisis</a:t>
            </a:r>
            <a:r>
              <a:rPr lang="en-CA" dirty="0" smtClean="0"/>
              <a:t> on the page, stage, or screen, pity is aroused.  Then, in a cathartic moment, our pity is released and we (hopefully) realize a truth about the human condition.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14075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And then?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CA" dirty="0" smtClean="0"/>
          </a:p>
          <a:p>
            <a:endParaRPr lang="en-CA" dirty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endParaRPr lang="en-CA" dirty="0"/>
          </a:p>
          <a:p>
            <a:pPr marL="68580" indent="0">
              <a:buNone/>
            </a:pPr>
            <a:endParaRPr lang="en-CA" dirty="0" smtClean="0"/>
          </a:p>
          <a:p>
            <a:pPr marL="68580" indent="0">
              <a:buNone/>
            </a:pPr>
            <a:r>
              <a:rPr lang="en-CA" dirty="0"/>
              <a:t>	</a:t>
            </a:r>
            <a:r>
              <a:rPr lang="en-CA" dirty="0" smtClean="0"/>
              <a:t>		</a:t>
            </a:r>
            <a:r>
              <a:rPr lang="en-CA" smtClean="0"/>
              <a:t>	No “And then?”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8923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</TotalTime>
  <Words>484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Macbeth, what a shame.</vt:lpstr>
      <vt:lpstr>What’s tragic in our every day lives?</vt:lpstr>
      <vt:lpstr>If any of these tragedies happened to somebody important or well-respected we’d be more affected, right?</vt:lpstr>
      <vt:lpstr>Let’s break it down…</vt:lpstr>
      <vt:lpstr>Tragedy is a story structure that is a lot like the monomyth. Only much, much sadder.</vt:lpstr>
      <vt:lpstr>How does it unfold?</vt:lpstr>
      <vt:lpstr>And then?</vt:lpstr>
      <vt:lpstr>And then?</vt:lpstr>
      <vt:lpstr>And then?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Macbeth, too Soon.  Aye, tragic Really.</dc:title>
  <dc:creator>Roynon, Andrew</dc:creator>
  <cp:lastModifiedBy>Roynon, Andrew</cp:lastModifiedBy>
  <cp:revision>7</cp:revision>
  <dcterms:created xsi:type="dcterms:W3CDTF">2013-01-17T13:58:13Z</dcterms:created>
  <dcterms:modified xsi:type="dcterms:W3CDTF">2013-01-17T17:55:13Z</dcterms:modified>
</cp:coreProperties>
</file>